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58" r:id="rId3"/>
    <p:sldId id="256" r:id="rId4"/>
    <p:sldId id="260" r:id="rId5"/>
    <p:sldId id="261" r:id="rId6"/>
    <p:sldId id="259"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9E00"/>
    <a:srgbClr val="705500"/>
    <a:srgbClr val="FFFFFF"/>
    <a:srgbClr val="FFCC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Modifica gli stili del testo dello schema</a:t>
            </a:r>
          </a:p>
        </p:txBody>
      </p:sp>
      <p:sp>
        <p:nvSpPr>
          <p:cNvPr id="3" name="Date Placeholder 2"/>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it-IT" smtClean="0"/>
              <a:t>Fare clic per modificare lo stile del titolo</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Modifica gli stili del testo dello schema</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it-IT" smtClean="0"/>
              <a:t>Fare clic per modificare lo stile del titolo</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smtClean="0"/>
              <a:t>Modifica gli stili del testo dello schema</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it-IT" smtClean="0"/>
              <a:t>Fare clic per modificare lo stile del titolo</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smtClean="0"/>
              <a:t>Modifica gli stili del testo dello schema</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nchor="ct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it-IT" smtClean="0"/>
              <a:t>Fare clic per modificare lo stile del titolo</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4/22/2024</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4020260" y="113927"/>
            <a:ext cx="3820714" cy="1762497"/>
          </a:xfrm>
          <a:prstGeom prst="rect">
            <a:avLst/>
          </a:prstGeom>
        </p:spPr>
      </p:pic>
      <p:pic>
        <p:nvPicPr>
          <p:cNvPr id="7" name="Immagine 6"/>
          <p:cNvPicPr>
            <a:picLocks noChangeAspect="1"/>
          </p:cNvPicPr>
          <p:nvPr/>
        </p:nvPicPr>
        <p:blipFill rotWithShape="1">
          <a:blip r:embed="rId3"/>
          <a:srcRect l="40209" t="2693" b="87167"/>
          <a:stretch/>
        </p:blipFill>
        <p:spPr>
          <a:xfrm>
            <a:off x="-1" y="3933824"/>
            <a:ext cx="12192001" cy="2924176"/>
          </a:xfrm>
          <a:prstGeom prst="rect">
            <a:avLst/>
          </a:prstGeom>
        </p:spPr>
      </p:pic>
      <p:sp>
        <p:nvSpPr>
          <p:cNvPr id="2" name="CasellaDiTesto 1"/>
          <p:cNvSpPr txBox="1"/>
          <p:nvPr/>
        </p:nvSpPr>
        <p:spPr>
          <a:xfrm>
            <a:off x="520417" y="2162135"/>
            <a:ext cx="10458450" cy="923330"/>
          </a:xfrm>
          <a:prstGeom prst="rect">
            <a:avLst/>
          </a:prstGeom>
          <a:noFill/>
        </p:spPr>
        <p:txBody>
          <a:bodyPr wrap="square" rtlCol="0">
            <a:spAutoFit/>
          </a:bodyPr>
          <a:lstStyle/>
          <a:p>
            <a:pPr algn="ctr"/>
            <a:r>
              <a:rPr lang="it-IT" sz="3000" b="1" dirty="0" smtClean="0">
                <a:solidFill>
                  <a:srgbClr val="FFCC66"/>
                </a:solidFill>
              </a:rPr>
              <a:t>Seconda Edizione </a:t>
            </a:r>
          </a:p>
          <a:p>
            <a:pPr algn="ctr"/>
            <a:r>
              <a:rPr lang="it-IT" sz="2400" b="1" dirty="0" smtClean="0">
                <a:solidFill>
                  <a:srgbClr val="FFCC66"/>
                </a:solidFill>
              </a:rPr>
              <a:t>da giovedì 2 maggio a sabato 4 maggio 2024</a:t>
            </a:r>
            <a:endParaRPr lang="it-IT" sz="2400" b="1" dirty="0">
              <a:solidFill>
                <a:srgbClr val="FFCC66"/>
              </a:solidFill>
            </a:endParaRPr>
          </a:p>
        </p:txBody>
      </p:sp>
    </p:spTree>
    <p:extLst>
      <p:ext uri="{BB962C8B-B14F-4D97-AF65-F5344CB8AC3E}">
        <p14:creationId xmlns:p14="http://schemas.microsoft.com/office/powerpoint/2010/main" val="4217525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68000">
              <a:schemeClr val="tx2">
                <a:lumMod val="20000"/>
                <a:lumOff val="8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0" y="-36491"/>
            <a:ext cx="4875201" cy="6894491"/>
          </a:xfrm>
          <a:prstGeom prst="rect">
            <a:avLst/>
          </a:prstGeom>
        </p:spPr>
      </p:pic>
      <p:sp>
        <p:nvSpPr>
          <p:cNvPr id="6" name="CasellaDiTesto 5"/>
          <p:cNvSpPr txBox="1"/>
          <p:nvPr/>
        </p:nvSpPr>
        <p:spPr>
          <a:xfrm>
            <a:off x="5153026" y="884231"/>
            <a:ext cx="6772274" cy="5632311"/>
          </a:xfrm>
          <a:prstGeom prst="rect">
            <a:avLst/>
          </a:prstGeom>
          <a:noFill/>
        </p:spPr>
        <p:txBody>
          <a:bodyPr wrap="square" rtlCol="0">
            <a:spAutoFit/>
          </a:bodyPr>
          <a:lstStyle/>
          <a:p>
            <a:pPr algn="just"/>
            <a:r>
              <a:rPr lang="it-IT" sz="2400" b="1" i="1" dirty="0" smtClean="0">
                <a:solidFill>
                  <a:schemeClr val="bg2">
                    <a:lumMod val="75000"/>
                  </a:schemeClr>
                </a:solidFill>
              </a:rPr>
              <a:t>Dopo aver ospitato nella prima edizione il Prof. Vincenzo Schettini </a:t>
            </a:r>
            <a:r>
              <a:rPr lang="it-IT" sz="2400" b="1" i="1" dirty="0">
                <a:solidFill>
                  <a:schemeClr val="bg2">
                    <a:lumMod val="75000"/>
                  </a:schemeClr>
                </a:solidFill>
              </a:rPr>
              <a:t>della Fisica che ci </a:t>
            </a:r>
            <a:r>
              <a:rPr lang="it-IT" sz="2400" b="1" i="1" dirty="0" smtClean="0">
                <a:solidFill>
                  <a:schemeClr val="bg2">
                    <a:lumMod val="75000"/>
                  </a:schemeClr>
                </a:solidFill>
              </a:rPr>
              <a:t>piace, il costumista Carlo Poggioli e ad inizio anno scolastico, come preludio alla seconda edizione, Rosella </a:t>
            </a:r>
            <a:r>
              <a:rPr lang="it-IT" sz="2400" b="1" i="1" dirty="0" err="1">
                <a:solidFill>
                  <a:schemeClr val="bg2">
                    <a:lumMod val="75000"/>
                  </a:schemeClr>
                </a:solidFill>
              </a:rPr>
              <a:t>Postorino</a:t>
            </a:r>
            <a:r>
              <a:rPr lang="it-IT" sz="2400" b="1" i="1" dirty="0">
                <a:solidFill>
                  <a:schemeClr val="bg2">
                    <a:lumMod val="75000"/>
                  </a:schemeClr>
                </a:solidFill>
              </a:rPr>
              <a:t>, seconda classificata allo scorso Premio </a:t>
            </a:r>
            <a:r>
              <a:rPr lang="it-IT" sz="2400" b="1" i="1" dirty="0" smtClean="0">
                <a:solidFill>
                  <a:schemeClr val="bg2">
                    <a:lumMod val="75000"/>
                  </a:schemeClr>
                </a:solidFill>
              </a:rPr>
              <a:t>Strega e </a:t>
            </a:r>
            <a:r>
              <a:rPr lang="it-IT" sz="2400" b="1" i="1" dirty="0">
                <a:solidFill>
                  <a:schemeClr val="bg2">
                    <a:lumMod val="75000"/>
                  </a:schemeClr>
                </a:solidFill>
              </a:rPr>
              <a:t>	Enrico Galiano, </a:t>
            </a:r>
            <a:r>
              <a:rPr lang="it-IT" sz="2400" b="1" i="1" dirty="0" smtClean="0">
                <a:solidFill>
                  <a:schemeClr val="bg2">
                    <a:lumMod val="75000"/>
                  </a:schemeClr>
                </a:solidFill>
              </a:rPr>
              <a:t>scrittore e docente di lettere seguitissimo sui social.</a:t>
            </a:r>
          </a:p>
          <a:p>
            <a:pPr algn="just"/>
            <a:endParaRPr lang="it-IT" sz="2400" b="1" i="1" dirty="0">
              <a:solidFill>
                <a:schemeClr val="bg2">
                  <a:lumMod val="75000"/>
                </a:schemeClr>
              </a:solidFill>
            </a:endParaRPr>
          </a:p>
          <a:p>
            <a:pPr algn="just"/>
            <a:r>
              <a:rPr lang="it-IT" sz="2400" b="1" i="1" dirty="0" smtClean="0">
                <a:solidFill>
                  <a:schemeClr val="bg2">
                    <a:lumMod val="75000"/>
                  </a:schemeClr>
                </a:solidFill>
              </a:rPr>
              <a:t>La seconda edizione avrà una serie di appuntamenti con scrittori di rilievo nazionale e personaggi noti del racconto sportivo.</a:t>
            </a:r>
          </a:p>
          <a:p>
            <a:pPr algn="just"/>
            <a:endParaRPr lang="it-IT" sz="2400" b="1" i="1" dirty="0">
              <a:solidFill>
                <a:schemeClr val="bg2">
                  <a:lumMod val="75000"/>
                </a:schemeClr>
              </a:solidFill>
            </a:endParaRPr>
          </a:p>
          <a:p>
            <a:pPr algn="just"/>
            <a:endParaRPr lang="it-IT" sz="2400" b="1" i="1" dirty="0">
              <a:solidFill>
                <a:schemeClr val="bg2">
                  <a:lumMod val="75000"/>
                </a:schemeClr>
              </a:solidFill>
            </a:endParaRPr>
          </a:p>
        </p:txBody>
      </p:sp>
    </p:spTree>
    <p:extLst>
      <p:ext uri="{BB962C8B-B14F-4D97-AF65-F5344CB8AC3E}">
        <p14:creationId xmlns:p14="http://schemas.microsoft.com/office/powerpoint/2010/main" val="11718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tx2">
                <a:lumMod val="20000"/>
                <a:lumOff val="8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0" y="0"/>
            <a:ext cx="2164601" cy="998531"/>
          </a:xfrm>
          <a:prstGeom prst="rect">
            <a:avLst/>
          </a:prstGeom>
        </p:spPr>
      </p:pic>
      <p:pic>
        <p:nvPicPr>
          <p:cNvPr id="7" name="Immagine 6"/>
          <p:cNvPicPr>
            <a:picLocks noChangeAspect="1"/>
          </p:cNvPicPr>
          <p:nvPr/>
        </p:nvPicPr>
        <p:blipFill rotWithShape="1">
          <a:blip r:embed="rId3"/>
          <a:srcRect l="40404" t="23624" b="60488"/>
          <a:stretch/>
        </p:blipFill>
        <p:spPr>
          <a:xfrm>
            <a:off x="795336" y="1090788"/>
            <a:ext cx="10572751" cy="3986038"/>
          </a:xfrm>
          <a:prstGeom prst="rect">
            <a:avLst/>
          </a:prstGeom>
        </p:spPr>
      </p:pic>
      <p:sp>
        <p:nvSpPr>
          <p:cNvPr id="15" name="CasellaDiTesto 14"/>
          <p:cNvSpPr txBox="1"/>
          <p:nvPr/>
        </p:nvSpPr>
        <p:spPr>
          <a:xfrm>
            <a:off x="104775" y="5391745"/>
            <a:ext cx="11953875" cy="1231106"/>
          </a:xfrm>
          <a:prstGeom prst="rect">
            <a:avLst/>
          </a:prstGeom>
          <a:noFill/>
        </p:spPr>
        <p:txBody>
          <a:bodyPr wrap="square" rtlCol="0">
            <a:spAutoFit/>
          </a:bodyPr>
          <a:lstStyle/>
          <a:p>
            <a:pPr algn="ctr"/>
            <a:r>
              <a:rPr lang="it-IT" b="1" i="1" dirty="0">
                <a:solidFill>
                  <a:srgbClr val="FFCC66"/>
                </a:solidFill>
              </a:rPr>
              <a:t>Lorenzo Marone </a:t>
            </a:r>
            <a:r>
              <a:rPr lang="it-IT" sz="1400" b="1" i="1" dirty="0">
                <a:solidFill>
                  <a:srgbClr val="FFCC66"/>
                </a:solidFill>
              </a:rPr>
              <a:t>nasce a Napoli. Laureato in Giurisprudenza, esercita l'avvocatura per quasi dieci anni, mantenendo parallelamente un'intima attività di scrittore. Un giorno smette di fare </a:t>
            </a:r>
            <a:r>
              <a:rPr lang="it-IT" sz="1400" b="1" i="1" dirty="0" smtClean="0">
                <a:solidFill>
                  <a:srgbClr val="FFCC66"/>
                </a:solidFill>
              </a:rPr>
              <a:t>l'avvocato e </a:t>
            </a:r>
            <a:r>
              <a:rPr lang="it-IT" sz="1400" b="1" i="1" dirty="0">
                <a:solidFill>
                  <a:srgbClr val="FFCC66"/>
                </a:solidFill>
              </a:rPr>
              <a:t>comincia a spedire i suoi racconti. </a:t>
            </a:r>
            <a:endParaRPr lang="it-IT" sz="1400" b="1" i="1" dirty="0" smtClean="0">
              <a:solidFill>
                <a:srgbClr val="FFCC66"/>
              </a:solidFill>
            </a:endParaRPr>
          </a:p>
          <a:p>
            <a:pPr algn="ctr"/>
            <a:r>
              <a:rPr lang="it-IT" sz="1400" b="1" i="1" dirty="0" smtClean="0">
                <a:solidFill>
                  <a:srgbClr val="FFCC66"/>
                </a:solidFill>
              </a:rPr>
              <a:t>Suoi </a:t>
            </a:r>
            <a:r>
              <a:rPr lang="it-IT" sz="1400" b="1" i="1" dirty="0">
                <a:solidFill>
                  <a:srgbClr val="FFCC66"/>
                </a:solidFill>
              </a:rPr>
              <a:t>sono i libri Daria, Novanta. Napoli in 90 storie vere ispirate alla Smorfia, La tentazione di essere felici, Magari domani resto, Cara Napoli, Tutto sarà </a:t>
            </a:r>
            <a:r>
              <a:rPr lang="it-IT" sz="1400" b="1" i="1" dirty="0" smtClean="0">
                <a:solidFill>
                  <a:srgbClr val="FFCC66"/>
                </a:solidFill>
              </a:rPr>
              <a:t>perfetto, La </a:t>
            </a:r>
            <a:r>
              <a:rPr lang="it-IT" sz="1400" b="1" i="1" dirty="0">
                <a:solidFill>
                  <a:srgbClr val="FFCC66"/>
                </a:solidFill>
              </a:rPr>
              <a:t>donna degli alberi, Sono tornato per te. </a:t>
            </a:r>
            <a:endParaRPr lang="it-IT" sz="1400" b="1" i="1" dirty="0" smtClean="0">
              <a:solidFill>
                <a:srgbClr val="FFCC66"/>
              </a:solidFill>
            </a:endParaRPr>
          </a:p>
          <a:p>
            <a:pPr algn="ctr"/>
            <a:r>
              <a:rPr lang="it-IT" sz="1400" b="1" i="1" dirty="0" smtClean="0">
                <a:solidFill>
                  <a:srgbClr val="FFCC66"/>
                </a:solidFill>
              </a:rPr>
              <a:t>Porta </a:t>
            </a:r>
            <a:r>
              <a:rPr lang="it-IT" sz="1400" b="1" i="1" dirty="0">
                <a:solidFill>
                  <a:srgbClr val="FFCC66"/>
                </a:solidFill>
              </a:rPr>
              <a:t>in scena </a:t>
            </a:r>
            <a:r>
              <a:rPr lang="it-IT" sz="1400" b="1" i="1" dirty="0" smtClean="0">
                <a:solidFill>
                  <a:srgbClr val="FFCC66"/>
                </a:solidFill>
              </a:rPr>
              <a:t>nel </a:t>
            </a:r>
            <a:r>
              <a:rPr lang="it-IT" sz="1400" b="1" i="1" dirty="0">
                <a:solidFill>
                  <a:srgbClr val="FFCC66"/>
                </a:solidFill>
              </a:rPr>
              <a:t>2024 Generazione X, monologo semiserio di un cinquantenne impreparato con il musicista Davide D’Alò.</a:t>
            </a:r>
          </a:p>
        </p:txBody>
      </p:sp>
    </p:spTree>
    <p:extLst>
      <p:ext uri="{BB962C8B-B14F-4D97-AF65-F5344CB8AC3E}">
        <p14:creationId xmlns:p14="http://schemas.microsoft.com/office/powerpoint/2010/main" val="744579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36000">
              <a:schemeClr val="tx2">
                <a:lumMod val="20000"/>
                <a:lumOff val="8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0" y="0"/>
            <a:ext cx="2164601" cy="998531"/>
          </a:xfrm>
          <a:prstGeom prst="rect">
            <a:avLst/>
          </a:prstGeom>
        </p:spPr>
      </p:pic>
      <p:sp>
        <p:nvSpPr>
          <p:cNvPr id="15" name="CasellaDiTesto 14"/>
          <p:cNvSpPr txBox="1"/>
          <p:nvPr/>
        </p:nvSpPr>
        <p:spPr>
          <a:xfrm>
            <a:off x="7791450" y="911212"/>
            <a:ext cx="4267200" cy="2523768"/>
          </a:xfrm>
          <a:prstGeom prst="rect">
            <a:avLst/>
          </a:prstGeom>
          <a:noFill/>
        </p:spPr>
        <p:txBody>
          <a:bodyPr wrap="square" rtlCol="0">
            <a:spAutoFit/>
          </a:bodyPr>
          <a:lstStyle/>
          <a:p>
            <a:pPr algn="just"/>
            <a:r>
              <a:rPr lang="it-IT" b="1" i="1" dirty="0">
                <a:solidFill>
                  <a:srgbClr val="FF0000"/>
                </a:solidFill>
              </a:rPr>
              <a:t>Francesca d’</a:t>
            </a:r>
            <a:r>
              <a:rPr lang="it-IT" b="1" i="1" dirty="0" err="1">
                <a:solidFill>
                  <a:srgbClr val="FF0000"/>
                </a:solidFill>
              </a:rPr>
              <a:t>Aloja</a:t>
            </a:r>
            <a:r>
              <a:rPr lang="it-IT" sz="1400" b="1" i="1" dirty="0">
                <a:solidFill>
                  <a:srgbClr val="FF0000"/>
                </a:solidFill>
              </a:rPr>
              <a:t>, scrittrice, attrice e regista, ha lavorato tra gli altri con Vittorio Gassman, Carlo Verdone, </a:t>
            </a:r>
            <a:r>
              <a:rPr lang="it-IT" sz="1400" b="1" i="1" dirty="0" err="1">
                <a:solidFill>
                  <a:srgbClr val="FF0000"/>
                </a:solidFill>
              </a:rPr>
              <a:t>Ferzan</a:t>
            </a:r>
            <a:r>
              <a:rPr lang="it-IT" sz="1400" b="1" i="1" dirty="0">
                <a:solidFill>
                  <a:srgbClr val="FF0000"/>
                </a:solidFill>
              </a:rPr>
              <a:t> </a:t>
            </a:r>
            <a:r>
              <a:rPr lang="it-IT" sz="1400" b="1" i="1" dirty="0" err="1">
                <a:solidFill>
                  <a:srgbClr val="FF0000"/>
                </a:solidFill>
              </a:rPr>
              <a:t>Özpetek</a:t>
            </a:r>
            <a:r>
              <a:rPr lang="it-IT" sz="1400" b="1" i="1" dirty="0">
                <a:solidFill>
                  <a:srgbClr val="FF0000"/>
                </a:solidFill>
              </a:rPr>
              <a:t>, Ettore Scola, Ricky Tognazzi e Marco Risi. Ha debuttato nella narrativa nel 2007 con il romanzo Il sogno cattivo, seguito da Anima viva nel 2015 e da Cuore, sopporta nel 2018. Nel 2018 ha pubblicato, insieme a Edoardo </a:t>
            </a:r>
            <a:r>
              <a:rPr lang="it-IT" sz="1400" b="1" i="1" dirty="0" err="1">
                <a:solidFill>
                  <a:srgbClr val="FF0000"/>
                </a:solidFill>
              </a:rPr>
              <a:t>Albinati</a:t>
            </a:r>
            <a:r>
              <a:rPr lang="it-IT" sz="1400" b="1" i="1" dirty="0">
                <a:solidFill>
                  <a:srgbClr val="FF0000"/>
                </a:solidFill>
              </a:rPr>
              <a:t>, Otto giorni in Niger e Vite in sospeso (2022). Presso La nave di Teseo è uscito nel 2020 Corpi speciali e nel 2022 Spiriti.</a:t>
            </a:r>
          </a:p>
        </p:txBody>
      </p:sp>
      <p:pic>
        <p:nvPicPr>
          <p:cNvPr id="2" name="Immagine 1"/>
          <p:cNvPicPr>
            <a:picLocks noChangeAspect="1"/>
          </p:cNvPicPr>
          <p:nvPr/>
        </p:nvPicPr>
        <p:blipFill rotWithShape="1">
          <a:blip r:embed="rId3"/>
          <a:srcRect l="40315" t="39316" r="-1" b="31351"/>
          <a:stretch/>
        </p:blipFill>
        <p:spPr>
          <a:xfrm>
            <a:off x="0" y="998531"/>
            <a:ext cx="7665583" cy="5326070"/>
          </a:xfrm>
          <a:prstGeom prst="rect">
            <a:avLst/>
          </a:prstGeom>
        </p:spPr>
      </p:pic>
      <p:sp>
        <p:nvSpPr>
          <p:cNvPr id="6" name="CasellaDiTesto 5"/>
          <p:cNvSpPr txBox="1"/>
          <p:nvPr/>
        </p:nvSpPr>
        <p:spPr>
          <a:xfrm>
            <a:off x="7791450" y="3913181"/>
            <a:ext cx="4267200" cy="2739211"/>
          </a:xfrm>
          <a:prstGeom prst="rect">
            <a:avLst/>
          </a:prstGeom>
          <a:noFill/>
        </p:spPr>
        <p:txBody>
          <a:bodyPr wrap="square" rtlCol="0">
            <a:spAutoFit/>
          </a:bodyPr>
          <a:lstStyle/>
          <a:p>
            <a:pPr algn="just"/>
            <a:r>
              <a:rPr lang="it-IT" b="1" i="1" dirty="0"/>
              <a:t>Riccardo Cucchi, </a:t>
            </a:r>
            <a:r>
              <a:rPr lang="it-IT" sz="1400" b="1" i="1" dirty="0"/>
              <a:t>giornalista, è stato per più di trent’anni uno dei principali radiocronisti di Tutto il calcio minuto per minuto. Voce storica della nazionale italiana, ha seguito otto Olimpiadi e sette Mondiali di calcio per Radio Rai, di cui ha guidato la redazione sportiva dal 2006 al 2016. Nel 2017-2018 ha condotto in tv La Domenica Sportiva. È autore di Clamoroso al Cibali (2011) e di </a:t>
            </a:r>
            <a:r>
              <a:rPr lang="it-IT" sz="1400" b="1" i="1" dirty="0" err="1"/>
              <a:t>Radiogol</a:t>
            </a:r>
            <a:r>
              <a:rPr lang="it-IT" sz="1400" b="1" i="1" dirty="0"/>
              <a:t>. Trentacinque anni di calcio minuto per minuto (2018), finalista al Premio Bancarella Sport. Ultimo libro dal titolo Un altro calcio è ancora possibile.</a:t>
            </a:r>
          </a:p>
        </p:txBody>
      </p:sp>
    </p:spTree>
    <p:extLst>
      <p:ext uri="{BB962C8B-B14F-4D97-AF65-F5344CB8AC3E}">
        <p14:creationId xmlns:p14="http://schemas.microsoft.com/office/powerpoint/2010/main" val="3986982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45000">
              <a:schemeClr val="tx2">
                <a:lumMod val="20000"/>
                <a:lumOff val="8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0" y="0"/>
            <a:ext cx="2164601" cy="998531"/>
          </a:xfrm>
          <a:prstGeom prst="rect">
            <a:avLst/>
          </a:prstGeom>
        </p:spPr>
      </p:pic>
      <p:sp>
        <p:nvSpPr>
          <p:cNvPr id="15" name="CasellaDiTesto 14"/>
          <p:cNvSpPr txBox="1"/>
          <p:nvPr/>
        </p:nvSpPr>
        <p:spPr>
          <a:xfrm>
            <a:off x="6562726" y="2382930"/>
            <a:ext cx="5524498" cy="1877437"/>
          </a:xfrm>
          <a:prstGeom prst="rect">
            <a:avLst/>
          </a:prstGeom>
          <a:noFill/>
        </p:spPr>
        <p:txBody>
          <a:bodyPr wrap="square" rtlCol="0">
            <a:spAutoFit/>
          </a:bodyPr>
          <a:lstStyle/>
          <a:p>
            <a:pPr algn="just"/>
            <a:r>
              <a:rPr lang="it-IT" b="1" i="1" dirty="0">
                <a:solidFill>
                  <a:srgbClr val="FF0000"/>
                </a:solidFill>
              </a:rPr>
              <a:t>Maria Grazia Calandrone, </a:t>
            </a:r>
            <a:r>
              <a:rPr lang="it-IT" sz="1400" b="1" i="1" dirty="0">
                <a:solidFill>
                  <a:srgbClr val="FF0000"/>
                </a:solidFill>
              </a:rPr>
              <a:t>poetessa, scrittrice, giornalista, drammaturga, artista visiva, autrice e conduttrice per la Rai. Scrive per il «Corriere della Sera» e tiene laboratori di poesia nelle scuole e nelle carceri. Con i suoi libri di poesia ha vinto importanti premi. La sua ultima opera, Splendi come vita (Ponte alle Grazie 2021), è entrata nella dozzina del Premio Strega. Per Einaudi ha pubblicato Dove non mi hai portata (2022).</a:t>
            </a:r>
          </a:p>
        </p:txBody>
      </p:sp>
      <p:sp>
        <p:nvSpPr>
          <p:cNvPr id="6" name="CasellaDiTesto 5"/>
          <p:cNvSpPr txBox="1"/>
          <p:nvPr/>
        </p:nvSpPr>
        <p:spPr>
          <a:xfrm>
            <a:off x="6562726" y="74606"/>
            <a:ext cx="5629274" cy="2308324"/>
          </a:xfrm>
          <a:prstGeom prst="rect">
            <a:avLst/>
          </a:prstGeom>
          <a:noFill/>
        </p:spPr>
        <p:txBody>
          <a:bodyPr wrap="square" rtlCol="0">
            <a:spAutoFit/>
          </a:bodyPr>
          <a:lstStyle/>
          <a:p>
            <a:pPr algn="just"/>
            <a:r>
              <a:rPr lang="it-IT" b="1" i="1" dirty="0" smtClean="0">
                <a:solidFill>
                  <a:schemeClr val="bg2">
                    <a:lumMod val="75000"/>
                  </a:schemeClr>
                </a:solidFill>
              </a:rPr>
              <a:t>Daniele Mencarelli, </a:t>
            </a:r>
            <a:r>
              <a:rPr lang="it-IT" sz="1400" b="1" i="1" dirty="0">
                <a:solidFill>
                  <a:schemeClr val="bg2">
                    <a:lumMod val="75000"/>
                  </a:schemeClr>
                </a:solidFill>
              </a:rPr>
              <a:t>poeta e narratore. Del 2018 è il suo romanzo d’esordio, La casa degli sguardi, Mondadori (premio Volponi, premio Severino Cesari opera prima, premio John Fante opera prima). Nel 2020 esce Tutto chiede salvezza, Mondadori (finalista al premio Strega, vincitore del premio Strega Giovani). Da questo romanzo è tratta per </a:t>
            </a:r>
            <a:r>
              <a:rPr lang="it-IT" sz="1400" b="1" i="1" dirty="0" err="1">
                <a:solidFill>
                  <a:schemeClr val="bg2">
                    <a:lumMod val="75000"/>
                  </a:schemeClr>
                </a:solidFill>
              </a:rPr>
              <a:t>Netflix</a:t>
            </a:r>
            <a:r>
              <a:rPr lang="it-IT" sz="1400" b="1" i="1" dirty="0">
                <a:solidFill>
                  <a:schemeClr val="bg2">
                    <a:lumMod val="75000"/>
                  </a:schemeClr>
                </a:solidFill>
              </a:rPr>
              <a:t> la serie omonima. Le sue ultime opere sono Sempre tornare (Mondadori, 2021, premio Flaiano per la narrativa), nel 2023 Fame d'aria e nel 2024 Degli Amanti non degli Eroi, due percorsi narrativi in versi.</a:t>
            </a:r>
          </a:p>
        </p:txBody>
      </p:sp>
      <p:pic>
        <p:nvPicPr>
          <p:cNvPr id="3" name="Immagine 2"/>
          <p:cNvPicPr>
            <a:picLocks noChangeAspect="1"/>
          </p:cNvPicPr>
          <p:nvPr/>
        </p:nvPicPr>
        <p:blipFill rotWithShape="1">
          <a:blip r:embed="rId3"/>
          <a:srcRect l="40971" t="66743"/>
          <a:stretch/>
        </p:blipFill>
        <p:spPr>
          <a:xfrm>
            <a:off x="0" y="998531"/>
            <a:ext cx="6467475" cy="5151337"/>
          </a:xfrm>
          <a:prstGeom prst="rect">
            <a:avLst/>
          </a:prstGeom>
        </p:spPr>
      </p:pic>
      <p:sp>
        <p:nvSpPr>
          <p:cNvPr id="7" name="CasellaDiTesto 6"/>
          <p:cNvSpPr txBox="1"/>
          <p:nvPr/>
        </p:nvSpPr>
        <p:spPr>
          <a:xfrm>
            <a:off x="6562727" y="4260367"/>
            <a:ext cx="5576885" cy="1446550"/>
          </a:xfrm>
          <a:prstGeom prst="rect">
            <a:avLst/>
          </a:prstGeom>
          <a:noFill/>
        </p:spPr>
        <p:txBody>
          <a:bodyPr wrap="square" rtlCol="0">
            <a:spAutoFit/>
          </a:bodyPr>
          <a:lstStyle/>
          <a:p>
            <a:pPr algn="just"/>
            <a:r>
              <a:rPr lang="it-IT" b="1" i="1" dirty="0" smtClean="0">
                <a:solidFill>
                  <a:schemeClr val="bg2">
                    <a:lumMod val="75000"/>
                  </a:schemeClr>
                </a:solidFill>
              </a:rPr>
              <a:t>Gigi De Canio, </a:t>
            </a:r>
            <a:r>
              <a:rPr lang="it-IT" sz="1400" b="1" i="1" dirty="0">
                <a:solidFill>
                  <a:schemeClr val="bg2">
                    <a:lumMod val="75000"/>
                  </a:schemeClr>
                </a:solidFill>
              </a:rPr>
              <a:t>uomo di calcio da più di 50 anni, nel senso più puro e romantico di questa definizione. La carriera di calciatore prima, poi un bellissimo percorso che lo ha portato a gestire alcune delle squadre più importanti del nostro campionato Genoa, Udinese, Genoa passando per le esperienze con Napoli e Savoia. Opinionista televisivo.</a:t>
            </a:r>
          </a:p>
        </p:txBody>
      </p:sp>
      <p:sp>
        <p:nvSpPr>
          <p:cNvPr id="8" name="CasellaDiTesto 7"/>
          <p:cNvSpPr txBox="1"/>
          <p:nvPr/>
        </p:nvSpPr>
        <p:spPr>
          <a:xfrm>
            <a:off x="6562727" y="5706917"/>
            <a:ext cx="5576885" cy="800219"/>
          </a:xfrm>
          <a:prstGeom prst="rect">
            <a:avLst/>
          </a:prstGeom>
          <a:noFill/>
        </p:spPr>
        <p:txBody>
          <a:bodyPr wrap="square" rtlCol="0">
            <a:spAutoFit/>
          </a:bodyPr>
          <a:lstStyle/>
          <a:p>
            <a:pPr algn="just"/>
            <a:r>
              <a:rPr lang="it-IT" b="1" i="1" dirty="0" smtClean="0">
                <a:solidFill>
                  <a:srgbClr val="FFC000"/>
                </a:solidFill>
              </a:rPr>
              <a:t>Antonio </a:t>
            </a:r>
            <a:r>
              <a:rPr lang="it-IT" b="1" i="1" dirty="0" err="1" smtClean="0">
                <a:solidFill>
                  <a:srgbClr val="FFC000"/>
                </a:solidFill>
              </a:rPr>
              <a:t>Aiese</a:t>
            </a:r>
            <a:r>
              <a:rPr lang="it-IT" b="1" i="1" dirty="0" smtClean="0">
                <a:solidFill>
                  <a:srgbClr val="FFC000"/>
                </a:solidFill>
              </a:rPr>
              <a:t>, </a:t>
            </a:r>
            <a:r>
              <a:rPr lang="it-IT" sz="1400" b="1" i="1" dirty="0" smtClean="0">
                <a:solidFill>
                  <a:srgbClr val="FFC000"/>
                </a:solidFill>
              </a:rPr>
              <a:t>professore di scienze della navigazione, appassionato di viaggi, mare e astronomia. Istruttore di Aikido ed eterno curioso.</a:t>
            </a:r>
            <a:endParaRPr lang="it-IT" sz="1400" b="1" i="1" dirty="0">
              <a:solidFill>
                <a:srgbClr val="FFC000"/>
              </a:solidFill>
            </a:endParaRPr>
          </a:p>
        </p:txBody>
      </p:sp>
    </p:spTree>
    <p:extLst>
      <p:ext uri="{BB962C8B-B14F-4D97-AF65-F5344CB8AC3E}">
        <p14:creationId xmlns:p14="http://schemas.microsoft.com/office/powerpoint/2010/main" val="1332376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tx2">
                <a:lumMod val="20000"/>
                <a:lumOff val="8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0" y="5857"/>
            <a:ext cx="2466975" cy="1138017"/>
          </a:xfrm>
          <a:prstGeom prst="rect">
            <a:avLst/>
          </a:prstGeom>
        </p:spPr>
      </p:pic>
      <p:sp>
        <p:nvSpPr>
          <p:cNvPr id="6" name="CasellaDiTesto 5"/>
          <p:cNvSpPr txBox="1"/>
          <p:nvPr/>
        </p:nvSpPr>
        <p:spPr>
          <a:xfrm>
            <a:off x="733424" y="2274881"/>
            <a:ext cx="10391775" cy="2246769"/>
          </a:xfrm>
          <a:prstGeom prst="rect">
            <a:avLst/>
          </a:prstGeom>
          <a:noFill/>
        </p:spPr>
        <p:txBody>
          <a:bodyPr wrap="square" rtlCol="0">
            <a:spAutoFit/>
          </a:bodyPr>
          <a:lstStyle/>
          <a:p>
            <a:pPr algn="ctr"/>
            <a:r>
              <a:rPr lang="it-IT" sz="3000" b="1" i="1" dirty="0" smtClean="0"/>
              <a:t>Gli eventi coinvolgeranno i ragazzi degli istituti superiori e saranno aperti alla cittadinanza, tutti con ingresso gratuito.</a:t>
            </a:r>
          </a:p>
          <a:p>
            <a:pPr algn="ctr"/>
            <a:endParaRPr lang="it-IT" sz="3000" b="1" i="1" dirty="0"/>
          </a:p>
          <a:p>
            <a:pPr algn="ctr"/>
            <a:r>
              <a:rPr lang="it-IT" sz="2000" b="1" i="1" dirty="0" smtClean="0"/>
              <a:t>Ringraziamo </a:t>
            </a:r>
            <a:r>
              <a:rPr lang="it-IT" sz="2000" b="1" i="1" dirty="0" err="1" smtClean="0"/>
              <a:t>RenareBeach</a:t>
            </a:r>
            <a:r>
              <a:rPr lang="it-IT" sz="2000" b="1" i="1" dirty="0" smtClean="0"/>
              <a:t> per l’ospitalità degli eventi al sabato pomeriggio.</a:t>
            </a:r>
            <a:endParaRPr lang="it-IT" sz="2000" b="1" i="1" dirty="0"/>
          </a:p>
        </p:txBody>
      </p:sp>
      <p:pic>
        <p:nvPicPr>
          <p:cNvPr id="2" name="Immagine 1"/>
          <p:cNvPicPr>
            <a:picLocks noChangeAspect="1"/>
          </p:cNvPicPr>
          <p:nvPr/>
        </p:nvPicPr>
        <p:blipFill>
          <a:blip r:embed="rId3"/>
          <a:stretch>
            <a:fillRect/>
          </a:stretch>
        </p:blipFill>
        <p:spPr>
          <a:xfrm>
            <a:off x="10629900" y="3673838"/>
            <a:ext cx="1309687" cy="1309687"/>
          </a:xfrm>
          <a:prstGeom prst="rect">
            <a:avLst/>
          </a:prstGeom>
        </p:spPr>
      </p:pic>
    </p:spTree>
    <p:extLst>
      <p:ext uri="{BB962C8B-B14F-4D97-AF65-F5344CB8AC3E}">
        <p14:creationId xmlns:p14="http://schemas.microsoft.com/office/powerpoint/2010/main" val="713390151"/>
      </p:ext>
    </p:extLst>
  </p:cSld>
  <p:clrMapOvr>
    <a:masterClrMapping/>
  </p:clrMapOvr>
</p:sld>
</file>

<file path=ppt/theme/theme1.xml><?xml version="1.0" encoding="utf-8"?>
<a:theme xmlns:a="http://schemas.openxmlformats.org/drawingml/2006/main" name="Sezion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71</TotalTime>
  <Words>698</Words>
  <Application>Microsoft Office PowerPoint</Application>
  <PresentationFormat>Widescreen</PresentationFormat>
  <Paragraphs>17</Paragraphs>
  <Slides>6</Slides>
  <Notes>0</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6</vt:i4>
      </vt:variant>
    </vt:vector>
  </HeadingPairs>
  <TitlesOfParts>
    <vt:vector size="9" baseType="lpstr">
      <vt:lpstr>Century Gothic</vt:lpstr>
      <vt:lpstr>Wingdings 3</vt:lpstr>
      <vt:lpstr>Sezione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Credito Emiliano spA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PALMIERI ANDREA</dc:creator>
  <cp:lastModifiedBy>PALMIERI ANDREA</cp:lastModifiedBy>
  <cp:revision>10</cp:revision>
  <dcterms:created xsi:type="dcterms:W3CDTF">2024-04-22T14:43:03Z</dcterms:created>
  <dcterms:modified xsi:type="dcterms:W3CDTF">2024-04-22T15:54:39Z</dcterms:modified>
</cp:coreProperties>
</file>